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9" r:id="rId3"/>
    <p:sldId id="270" r:id="rId4"/>
    <p:sldId id="271" r:id="rId5"/>
    <p:sldId id="272" r:id="rId6"/>
    <p:sldId id="261" r:id="rId7"/>
    <p:sldId id="280" r:id="rId8"/>
    <p:sldId id="274" r:id="rId9"/>
    <p:sldId id="279" r:id="rId10"/>
    <p:sldId id="276" r:id="rId11"/>
    <p:sldId id="281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16" autoAdjust="0"/>
  </p:normalViewPr>
  <p:slideViewPr>
    <p:cSldViewPr showGuides="1">
      <p:cViewPr varScale="1">
        <p:scale>
          <a:sx n="64" d="100"/>
          <a:sy n="64" d="100"/>
        </p:scale>
        <p:origin x="984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1. Browser the menu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2. Place an order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3. Checkout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73C6C7E7-1AFA-4007-A3CF-64909006A57B}">
      <dgm:prSet phldrT="[Text]"/>
      <dgm:spPr/>
      <dgm:t>
        <a:bodyPr/>
        <a:lstStyle/>
        <a:p>
          <a:r>
            <a:rPr lang="en-US" dirty="0"/>
            <a:t>4. Updates via chatbot5</a:t>
          </a:r>
        </a:p>
      </dgm:t>
    </dgm:pt>
    <dgm:pt modelId="{FEC58922-E02A-4C28-8CD5-3E15970E85A9}" type="parTrans" cxnId="{C42AC59D-81C4-4F45-B19A-8B4A662B4D4E}">
      <dgm:prSet/>
      <dgm:spPr/>
      <dgm:t>
        <a:bodyPr/>
        <a:lstStyle/>
        <a:p>
          <a:endParaRPr lang="en-ZA"/>
        </a:p>
      </dgm:t>
    </dgm:pt>
    <dgm:pt modelId="{8A792A06-10A6-47A2-AC6B-4108082EF5B3}" type="sibTrans" cxnId="{C42AC59D-81C4-4F45-B19A-8B4A662B4D4E}">
      <dgm:prSet/>
      <dgm:spPr/>
      <dgm:t>
        <a:bodyPr/>
        <a:lstStyle/>
        <a:p>
          <a:endParaRPr lang="en-ZA"/>
        </a:p>
      </dgm:t>
    </dgm:pt>
    <dgm:pt modelId="{D2A3E7B5-3EDE-4AE7-A647-5A7A54AA151C}">
      <dgm:prSet phldrT="[Text]"/>
      <dgm:spPr/>
      <dgm:t>
        <a:bodyPr/>
        <a:lstStyle/>
        <a:p>
          <a:r>
            <a:rPr lang="en-US" dirty="0"/>
            <a:t>5. Events</a:t>
          </a:r>
        </a:p>
      </dgm:t>
    </dgm:pt>
    <dgm:pt modelId="{B4F77DF8-32C8-4305-AC77-C8CD88DCAE93}" type="parTrans" cxnId="{4C54155D-6962-42C0-9E27-D70290595E66}">
      <dgm:prSet/>
      <dgm:spPr/>
      <dgm:t>
        <a:bodyPr/>
        <a:lstStyle/>
        <a:p>
          <a:endParaRPr lang="en-ZA"/>
        </a:p>
      </dgm:t>
    </dgm:pt>
    <dgm:pt modelId="{95E16C20-E0D0-4206-B848-8812D166DBC5}" type="sibTrans" cxnId="{4C54155D-6962-42C0-9E27-D70290595E66}">
      <dgm:prSet/>
      <dgm:spPr/>
      <dgm:t>
        <a:bodyPr/>
        <a:lstStyle/>
        <a:p>
          <a:endParaRPr lang="en-ZA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8CDC8CA9-6811-4D97-90B9-A6EDD567E9F1}" type="pres">
      <dgm:prSet presAssocID="{73C6C7E7-1AFA-4007-A3CF-64909006A57B}" presName="node" presStyleLbl="node1" presStyleIdx="3" presStyleCnt="5">
        <dgm:presLayoutVars>
          <dgm:bulletEnabled val="1"/>
        </dgm:presLayoutVars>
      </dgm:prSet>
      <dgm:spPr/>
    </dgm:pt>
    <dgm:pt modelId="{CE00DAF4-FDEF-41D4-A677-752465597444}" type="pres">
      <dgm:prSet presAssocID="{8A792A06-10A6-47A2-AC6B-4108082EF5B3}" presName="sibTrans" presStyleLbl="sibTrans2D1" presStyleIdx="3" presStyleCnt="5"/>
      <dgm:spPr/>
    </dgm:pt>
    <dgm:pt modelId="{C7DC96E0-D62D-4A41-B634-598510CA9B29}" type="pres">
      <dgm:prSet presAssocID="{8A792A06-10A6-47A2-AC6B-4108082EF5B3}" presName="connectorText" presStyleLbl="sibTrans2D1" presStyleIdx="3" presStyleCnt="5"/>
      <dgm:spPr/>
    </dgm:pt>
    <dgm:pt modelId="{67935E77-2A96-40F7-973F-8E18FAC3344E}" type="pres">
      <dgm:prSet presAssocID="{D2A3E7B5-3EDE-4AE7-A647-5A7A54AA151C}" presName="node" presStyleLbl="node1" presStyleIdx="4" presStyleCnt="5">
        <dgm:presLayoutVars>
          <dgm:bulletEnabled val="1"/>
        </dgm:presLayoutVars>
      </dgm:prSet>
      <dgm:spPr/>
    </dgm:pt>
    <dgm:pt modelId="{883178B1-0594-4176-B7E7-B56A89BFEFFC}" type="pres">
      <dgm:prSet presAssocID="{95E16C20-E0D0-4206-B848-8812D166DBC5}" presName="sibTrans" presStyleLbl="sibTrans2D1" presStyleIdx="4" presStyleCnt="5"/>
      <dgm:spPr/>
    </dgm:pt>
    <dgm:pt modelId="{876A7112-02FB-42B0-B775-DF6375600562}" type="pres">
      <dgm:prSet presAssocID="{95E16C20-E0D0-4206-B848-8812D166DBC5}" presName="connectorText" presStyleLbl="sibTrans2D1" presStyleIdx="4" presStyleCnt="5"/>
      <dgm:spPr/>
    </dgm:pt>
  </dgm:ptLst>
  <dgm:cxnLst>
    <dgm:cxn modelId="{D1075A09-0DA0-4EEC-A29C-8CD39F6DEEF2}" type="presOf" srcId="{95E16C20-E0D0-4206-B848-8812D166DBC5}" destId="{883178B1-0594-4176-B7E7-B56A89BFEFFC}" srcOrd="0" destOrd="0" presId="urn:microsoft.com/office/officeart/2005/8/layout/cycle2"/>
    <dgm:cxn modelId="{296FD50B-234A-4E65-8B65-518FB16A3D2A}" type="presOf" srcId="{8A792A06-10A6-47A2-AC6B-4108082EF5B3}" destId="{C7DC96E0-D62D-4A41-B634-598510CA9B29}" srcOrd="1" destOrd="0" presId="urn:microsoft.com/office/officeart/2005/8/layout/cycle2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3300C420-B553-433A-A3B2-C0ACDF0C8A6F}" type="presOf" srcId="{95E16C20-E0D0-4206-B848-8812D166DBC5}" destId="{876A7112-02FB-42B0-B775-DF6375600562}" srcOrd="1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4C54155D-6962-42C0-9E27-D70290595E66}" srcId="{F5BE4DDE-4D38-4783-BC1B-6EA59ECE10B7}" destId="{D2A3E7B5-3EDE-4AE7-A647-5A7A54AA151C}" srcOrd="4" destOrd="0" parTransId="{B4F77DF8-32C8-4305-AC77-C8CD88DCAE93}" sibTransId="{95E16C20-E0D0-4206-B848-8812D166DBC5}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47F7C656-613A-4EBA-9AB4-29EA7B36545A}" type="presOf" srcId="{8A792A06-10A6-47A2-AC6B-4108082EF5B3}" destId="{CE00DAF4-FDEF-41D4-A677-752465597444}" srcOrd="0" destOrd="0" presId="urn:microsoft.com/office/officeart/2005/8/layout/cycle2"/>
    <dgm:cxn modelId="{D6CEC180-09AB-41A6-8873-101FAE5E0682}" type="presOf" srcId="{D2A3E7B5-3EDE-4AE7-A647-5A7A54AA151C}" destId="{67935E77-2A96-40F7-973F-8E18FAC3344E}" srcOrd="0" destOrd="0" presId="urn:microsoft.com/office/officeart/2005/8/layout/cycle2"/>
    <dgm:cxn modelId="{05023B83-24E6-4406-8222-DC0A4D8B6E58}" type="presOf" srcId="{73C6C7E7-1AFA-4007-A3CF-64909006A57B}" destId="{8CDC8CA9-6811-4D97-90B9-A6EDD567E9F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C42AC59D-81C4-4F45-B19A-8B4A662B4D4E}" srcId="{F5BE4DDE-4D38-4783-BC1B-6EA59ECE10B7}" destId="{73C6C7E7-1AFA-4007-A3CF-64909006A57B}" srcOrd="3" destOrd="0" parTransId="{FEC58922-E02A-4C28-8CD5-3E15970E85A9}" sibTransId="{8A792A06-10A6-47A2-AC6B-4108082EF5B3}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B194E46D-178D-4EF0-8214-8C6DD40E5D21}" type="presParOf" srcId="{BB12CCC1-197F-458B-879B-7351C14BE0A7}" destId="{8CDC8CA9-6811-4D97-90B9-A6EDD567E9F1}" srcOrd="6" destOrd="0" presId="urn:microsoft.com/office/officeart/2005/8/layout/cycle2"/>
    <dgm:cxn modelId="{B721A650-4651-4FA9-AD42-A40BA7110898}" type="presParOf" srcId="{BB12CCC1-197F-458B-879B-7351C14BE0A7}" destId="{CE00DAF4-FDEF-41D4-A677-752465597444}" srcOrd="7" destOrd="0" presId="urn:microsoft.com/office/officeart/2005/8/layout/cycle2"/>
    <dgm:cxn modelId="{E73DE480-1F1A-491C-85E3-4399A8A6CF8B}" type="presParOf" srcId="{CE00DAF4-FDEF-41D4-A677-752465597444}" destId="{C7DC96E0-D62D-4A41-B634-598510CA9B29}" srcOrd="0" destOrd="0" presId="urn:microsoft.com/office/officeart/2005/8/layout/cycle2"/>
    <dgm:cxn modelId="{9529D364-D1CC-4EF9-A3BE-C34CD0138FCA}" type="presParOf" srcId="{BB12CCC1-197F-458B-879B-7351C14BE0A7}" destId="{67935E77-2A96-40F7-973F-8E18FAC3344E}" srcOrd="8" destOrd="0" presId="urn:microsoft.com/office/officeart/2005/8/layout/cycle2"/>
    <dgm:cxn modelId="{D6A42171-83BB-46BF-8CB3-C0AA1D7FE3A2}" type="presParOf" srcId="{BB12CCC1-197F-458B-879B-7351C14BE0A7}" destId="{883178B1-0594-4176-B7E7-B56A89BFEFFC}" srcOrd="9" destOrd="0" presId="urn:microsoft.com/office/officeart/2005/8/layout/cycle2"/>
    <dgm:cxn modelId="{A5DF3589-EB00-4F00-9773-473A517564F2}" type="presParOf" srcId="{883178B1-0594-4176-B7E7-B56A89BFEFFC}" destId="{876A7112-02FB-42B0-B775-DF637560056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Browser the menu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Place an order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Checkout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180354" y="3641145"/>
        <a:ext cx="243020" cy="264448"/>
      </dsp:txXfrm>
    </dsp:sp>
    <dsp:sp modelId="{8CDC8CA9-6811-4D97-90B9-A6EDD567E9F1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Updates via chatbot5</a:t>
          </a:r>
        </a:p>
      </dsp:txBody>
      <dsp:txXfrm>
        <a:off x="797772" y="3311659"/>
        <a:ext cx="923421" cy="923421"/>
      </dsp:txXfrm>
    </dsp:sp>
    <dsp:sp modelId="{CE00DAF4-FDEF-41D4-A677-752465597444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300" kern="1200"/>
        </a:p>
      </dsp:txBody>
      <dsp:txXfrm rot="10800000">
        <a:off x="854117" y="2767526"/>
        <a:ext cx="243020" cy="264448"/>
      </dsp:txXfrm>
    </dsp:sp>
    <dsp:sp modelId="{67935E77-2A96-40F7-973F-8E18FAC3344E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Events</a:t>
          </a:r>
        </a:p>
      </dsp:txBody>
      <dsp:txXfrm>
        <a:off x="191803" y="1446677"/>
        <a:ext cx="923421" cy="923421"/>
      </dsp:txXfrm>
    </dsp:sp>
    <dsp:sp modelId="{883178B1-0594-4176-B7E7-B56A89BFEFFC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300" kern="1200"/>
        </a:p>
      </dsp:txBody>
      <dsp:txXfrm>
        <a:off x="1275149" y="1236238"/>
        <a:ext cx="243020" cy="264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7/22/2025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7/22/2025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7/22/2025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7/22/2025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hyperlink" Target="https://za.pinterest.com/pin/628181848022302525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za.pinterest.com/pin/631278072750823652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53033" y="4232453"/>
            <a:ext cx="9144002" cy="1610293"/>
          </a:xfrm>
        </p:spPr>
        <p:txBody>
          <a:bodyPr>
            <a:normAutofit/>
          </a:bodyPr>
          <a:lstStyle/>
          <a:p>
            <a:r>
              <a:rPr lang="en-US" dirty="0"/>
              <a:t>GAULOFUSION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Connecting Local Food Businesses to Customers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1700" y="5940247"/>
            <a:ext cx="9468543" cy="947736"/>
          </a:xfrm>
        </p:spPr>
        <p:txBody>
          <a:bodyPr>
            <a:normAutofit/>
          </a:bodyPr>
          <a:lstStyle/>
          <a:p>
            <a:r>
              <a:rPr lang="en-US" dirty="0"/>
              <a:t>Presented by Nombulelo Olifant, </a:t>
            </a:r>
            <a:r>
              <a:rPr lang="en-US" dirty="0" err="1"/>
              <a:t>Sukoluhle</a:t>
            </a:r>
            <a:r>
              <a:rPr lang="en-US" dirty="0"/>
              <a:t> Ndlovu, Kutlwano </a:t>
            </a:r>
            <a:r>
              <a:rPr lang="en-US" dirty="0" err="1"/>
              <a:t>Kuape</a:t>
            </a:r>
            <a:r>
              <a:rPr lang="en-US" dirty="0"/>
              <a:t>, </a:t>
            </a:r>
            <a:r>
              <a:rPr lang="en-US" dirty="0" err="1"/>
              <a:t>Duduzile</a:t>
            </a:r>
            <a:r>
              <a:rPr lang="en-US" dirty="0"/>
              <a:t> </a:t>
            </a:r>
            <a:r>
              <a:rPr lang="en-US" dirty="0" err="1"/>
              <a:t>Mgcina</a:t>
            </a:r>
            <a:r>
              <a:rPr lang="en-US" dirty="0"/>
              <a:t>, </a:t>
            </a:r>
            <a:r>
              <a:rPr lang="en-US" dirty="0" err="1"/>
              <a:t>Thandazile</a:t>
            </a:r>
            <a:r>
              <a:rPr lang="en-US" dirty="0"/>
              <a:t> </a:t>
            </a:r>
            <a:r>
              <a:rPr lang="en-US" dirty="0" err="1"/>
              <a:t>Ncamiso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b="1" dirty="0"/>
              <a:t>Future Enhancements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E0F7CA-E4F0-8C09-4017-8998C0B94C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563463"/>
            <a:ext cx="4480560" cy="2688336"/>
          </a:xfrm>
          <a:noFill/>
        </p:spPr>
      </p:pic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Develop mobile app (iOS &amp; Android)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Add AI-powered food and vendor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Create vendor dashboards for managing menus and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Integrate delivery partner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Support multiple African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Launch customer loyalty and rewards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Introduce subscription-based meal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Upgrade chatbot with voice commands and booking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Strengthen payment security and vendor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1300"/>
              <a:t> Build admin analytics dashboard for platform insights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Thank You / Q&amp;A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 dirty="0">
              <a:hlinkClick r:id="rId2"/>
            </a:endParaRPr>
          </a:p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Have questions? We’re here for them!</a:t>
            </a:r>
          </a:p>
        </p:txBody>
      </p:sp>
      <p:pic>
        <p:nvPicPr>
          <p:cNvPr id="6" name="Picture 5" descr="A close-up of a question mark">
            <a:extLst>
              <a:ext uri="{FF2B5EF4-FFF2-40B4-BE49-F238E27FC236}">
                <a16:creationId xmlns:a16="http://schemas.microsoft.com/office/drawing/2014/main" id="{28ED46B6-86ED-5D71-0FA2-C6BECA95F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4" y="720100"/>
            <a:ext cx="570886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29050"/>
            <a:ext cx="9144000" cy="1046164"/>
          </a:xfrm>
        </p:spPr>
        <p:txBody>
          <a:bodyPr/>
          <a:lstStyle/>
          <a:p>
            <a:r>
              <a:rPr lang="en-US" b="1" dirty="0"/>
              <a:t>The Problem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43063"/>
            <a:ext cx="9144000" cy="20019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local food businesses lack digital visibility.</a:t>
            </a:r>
          </a:p>
          <a:p>
            <a:r>
              <a:rPr lang="en-US" dirty="0"/>
              <a:t>Customers struggle to discover nearby fast food, drinks, or African cuisine spots</a:t>
            </a:r>
          </a:p>
          <a:p>
            <a:r>
              <a:rPr lang="en-US" dirty="0"/>
              <a:t>Ques are long when they get there.</a:t>
            </a:r>
          </a:p>
          <a:p>
            <a:r>
              <a:rPr lang="en-US" dirty="0"/>
              <a:t>Events often miss targeted audiences due to poor promotion.</a:t>
            </a:r>
          </a:p>
          <a:p>
            <a:r>
              <a:rPr lang="en-US" dirty="0"/>
              <a:t>Manual orders and cash payments delay efficiency.</a:t>
            </a:r>
          </a:p>
          <a:p>
            <a:endParaRPr lang="en-US" dirty="0"/>
          </a:p>
        </p:txBody>
      </p:sp>
      <p:pic>
        <p:nvPicPr>
          <p:cNvPr id="5" name="Picture 4" descr="A group of people standing in a line&#10;&#10;AI-generated content may be incorrect.">
            <a:extLst>
              <a:ext uri="{FF2B5EF4-FFF2-40B4-BE49-F238E27FC236}">
                <a16:creationId xmlns:a16="http://schemas.microsoft.com/office/drawing/2014/main" id="{CCDC4C98-2DA7-75B9-E0F8-3CF76943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912873"/>
            <a:ext cx="6152232" cy="26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Solution: </a:t>
            </a:r>
            <a:r>
              <a:rPr lang="en-ZA" dirty="0" err="1"/>
              <a:t>Gaulofusion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AED0-E9D2-40FF-DC37-444D39E3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platform that:</a:t>
            </a:r>
          </a:p>
          <a:p>
            <a:r>
              <a:rPr lang="en-US" dirty="0"/>
              <a:t>Connects local fast food, drinks, and African cuisine vendors to customers.</a:t>
            </a:r>
          </a:p>
          <a:p>
            <a:r>
              <a:rPr lang="en-US" dirty="0"/>
              <a:t>Only accepts secure </a:t>
            </a:r>
            <a:r>
              <a:rPr lang="en-US" b="1" dirty="0"/>
              <a:t>card payments</a:t>
            </a:r>
            <a:r>
              <a:rPr lang="en-US" dirty="0"/>
              <a:t> – no cash.</a:t>
            </a:r>
          </a:p>
          <a:p>
            <a:r>
              <a:rPr lang="en-US" dirty="0"/>
              <a:t>Includes an </a:t>
            </a:r>
            <a:r>
              <a:rPr lang="en-US" b="1" dirty="0"/>
              <a:t>events section</a:t>
            </a:r>
            <a:r>
              <a:rPr lang="en-US" dirty="0"/>
              <a:t> to promote food-related events and experiences.</a:t>
            </a:r>
          </a:p>
          <a:p>
            <a:r>
              <a:rPr lang="en-US" dirty="0"/>
              <a:t>Integrates a </a:t>
            </a:r>
            <a:r>
              <a:rPr lang="en-US" b="1" dirty="0"/>
              <a:t>chatbot</a:t>
            </a:r>
            <a:r>
              <a:rPr lang="en-US" dirty="0"/>
              <a:t> with help center support and live order tracking.</a:t>
            </a:r>
          </a:p>
          <a:p>
            <a:endParaRPr lang="en-ZA" dirty="0"/>
          </a:p>
        </p:txBody>
      </p:sp>
      <p:pic>
        <p:nvPicPr>
          <p:cNvPr id="7" name="Picture 6" descr="A light bulb with a brain inside&#10;&#10;AI-generated content may be incorrect.">
            <a:extLst>
              <a:ext uri="{FF2B5EF4-FFF2-40B4-BE49-F238E27FC236}">
                <a16:creationId xmlns:a16="http://schemas.microsoft.com/office/drawing/2014/main" id="{A7E5F91B-48DC-BF19-EB66-59C7D4D6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3969404"/>
            <a:ext cx="3327028" cy="27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Core Features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C99E46-D15C-9AD9-A00E-A85D6F6DFFC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02941" y="1859339"/>
            <a:ext cx="39239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Vendor Listings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Local food businesses by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Card-Only Payments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Safe, cashless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Events Section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Local food events, pop-ups, and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Assistant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 center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Order status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current/past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blue and grey credit cards&#10;&#10;AI-generated content may be incorrect.">
            <a:extLst>
              <a:ext uri="{FF2B5EF4-FFF2-40B4-BE49-F238E27FC236}">
                <a16:creationId xmlns:a16="http://schemas.microsoft.com/office/drawing/2014/main" id="{97F52DDE-0DFD-4DD1-AB66-198BBE06A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9196">
            <a:off x="6376217" y="4426892"/>
            <a:ext cx="1143534" cy="1143534"/>
          </a:xfrm>
          <a:prstGeom prst="rect">
            <a:avLst/>
          </a:prstGeom>
        </p:spPr>
      </p:pic>
      <p:pic>
        <p:nvPicPr>
          <p:cNvPr id="11" name="Picture 10" descr="A person standing on a cellphone&#10;&#10;AI-generated content may be incorrect.">
            <a:extLst>
              <a:ext uri="{FF2B5EF4-FFF2-40B4-BE49-F238E27FC236}">
                <a16:creationId xmlns:a16="http://schemas.microsoft.com/office/drawing/2014/main" id="{5C99E357-7852-43F3-F809-8585415E7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t="26203"/>
          <a:stretch>
            <a:fillRect/>
          </a:stretch>
        </p:blipFill>
        <p:spPr>
          <a:xfrm>
            <a:off x="7246541" y="1462088"/>
            <a:ext cx="2396837" cy="2775076"/>
          </a:xfrm>
          <a:prstGeom prst="rect">
            <a:avLst/>
          </a:prstGeom>
        </p:spPr>
      </p:pic>
      <p:pic>
        <p:nvPicPr>
          <p:cNvPr id="13" name="Picture 12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3B005616-9E96-03E0-B220-0C9ADE72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67" y="4063333"/>
            <a:ext cx="2957094" cy="2633662"/>
          </a:xfrm>
          <a:prstGeom prst="rect">
            <a:avLst/>
          </a:prstGeom>
        </p:spPr>
      </p:pic>
      <p:pic>
        <p:nvPicPr>
          <p:cNvPr id="15" name="Picture 14" descr="A cartoon of a robot working on a computer&#10;&#10;AI-generated content may be incorrect.">
            <a:extLst>
              <a:ext uri="{FF2B5EF4-FFF2-40B4-BE49-F238E27FC236}">
                <a16:creationId xmlns:a16="http://schemas.microsoft.com/office/drawing/2014/main" id="{769B507A-03B6-FF43-D9A4-DDAC713346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23" y="1124743"/>
            <a:ext cx="1770037" cy="17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 – How It Works</a:t>
            </a:r>
          </a:p>
        </p:txBody>
      </p:sp>
      <p:graphicFrame>
        <p:nvGraphicFramePr>
          <p:cNvPr id="5" name="Content Placeholder 4" descr="Basic Cycle diagram showing 5 steps inside small circles arranged clockwise in a big circle with arrows pointing from one small circle to the nex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2103941"/>
              </p:ext>
            </p:extLst>
          </p:nvPr>
        </p:nvGraphicFramePr>
        <p:xfrm>
          <a:off x="6186488" y="1643063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7FA964-3F03-D272-9DAF-C3A2CF15F62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22412" y="1460809"/>
            <a:ext cx="313184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browse or search vendors by category.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meals/drinks to cart.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Checkout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 payment only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real-time updates via chatbot.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upcoming events or RSVP.</a:t>
            </a:r>
          </a:p>
        </p:txBody>
      </p:sp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Target Audience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1166335-F560-9913-BCEF-2B10907954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95612" y="2476471"/>
            <a:ext cx="28827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lovers looking for African and local cuisine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Busy professionals wanting quick and reliable ordering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food vendors needing an online presence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organizers in the culinary space</a:t>
            </a:r>
          </a:p>
        </p:txBody>
      </p:sp>
      <p:pic>
        <p:nvPicPr>
          <p:cNvPr id="7" name="Picture 6" descr="A person holding a stack of wooden blocks&#10;&#10;AI-generated content may be incorrect.">
            <a:extLst>
              <a:ext uri="{FF2B5EF4-FFF2-40B4-BE49-F238E27FC236}">
                <a16:creationId xmlns:a16="http://schemas.microsoft.com/office/drawing/2014/main" id="{1435058D-5D2B-9E9A-41FE-F2469AEE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92" y="1700808"/>
            <a:ext cx="4177298" cy="44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b="1" dirty="0"/>
              <a:t>Technology Stack</a:t>
            </a:r>
            <a:br>
              <a:rPr lang="en-ZA" b="1" dirty="0"/>
            </a:br>
            <a:endParaRPr lang="en-US" dirty="0"/>
          </a:p>
        </p:txBody>
      </p:sp>
      <p:pic>
        <p:nvPicPr>
          <p:cNvPr id="4100" name="Picture 4" descr="This may contain: the words technology stack are made up of many different types of social media related items">
            <a:hlinkClick r:id="rId2"/>
            <a:extLst>
              <a:ext uri="{FF2B5EF4-FFF2-40B4-BE49-F238E27FC236}">
                <a16:creationId xmlns:a16="http://schemas.microsoft.com/office/drawing/2014/main" id="{C44665A9-76CA-3D15-C05E-CC031456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13498" b="-1"/>
          <a:stretch>
            <a:fillRect/>
          </a:stretch>
        </p:blipFill>
        <p:spPr bwMode="auto">
          <a:xfrm>
            <a:off x="1522412" y="1643063"/>
            <a:ext cx="4572000" cy="45291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r>
              <a:rPr lang="en-ZA" b="1" dirty="0"/>
              <a:t>Frontend:</a:t>
            </a:r>
            <a:r>
              <a:rPr lang="en-ZA" dirty="0"/>
              <a:t> HTML, CSS, JavaScript </a:t>
            </a:r>
          </a:p>
          <a:p>
            <a:r>
              <a:rPr lang="en-ZA" b="1" dirty="0"/>
              <a:t>Backend:</a:t>
            </a:r>
            <a:r>
              <a:rPr lang="en-ZA" dirty="0"/>
              <a:t> Firebase</a:t>
            </a:r>
          </a:p>
          <a:p>
            <a:r>
              <a:rPr lang="en-ZA" b="1" dirty="0"/>
              <a:t>Payments:</a:t>
            </a:r>
            <a:r>
              <a:rPr lang="en-ZA" dirty="0"/>
              <a:t> </a:t>
            </a:r>
            <a:r>
              <a:rPr lang="en-ZA" dirty="0" err="1"/>
              <a:t>Paystack</a:t>
            </a:r>
            <a:r>
              <a:rPr lang="en-ZA" dirty="0"/>
              <a:t> (card-only support)</a:t>
            </a:r>
          </a:p>
          <a:p>
            <a:r>
              <a:rPr lang="en-ZA" b="1" dirty="0"/>
              <a:t>Chatbot:</a:t>
            </a:r>
            <a:r>
              <a:rPr lang="en-ZA" dirty="0"/>
              <a:t> </a:t>
            </a:r>
            <a:r>
              <a:rPr lang="en-ZA" dirty="0" err="1"/>
              <a:t>Dialogflow</a:t>
            </a:r>
            <a:r>
              <a:rPr lang="en-ZA" dirty="0"/>
              <a:t> </a:t>
            </a:r>
          </a:p>
          <a:p>
            <a:r>
              <a:rPr lang="en-ZA" b="1" dirty="0"/>
              <a:t>API: </a:t>
            </a:r>
            <a:r>
              <a:rPr lang="en-ZA" dirty="0"/>
              <a:t>OpenStreetMap Nomination (Free)</a:t>
            </a:r>
          </a:p>
          <a:p>
            <a:r>
              <a:rPr lang="en-ZA" b="1" dirty="0"/>
              <a:t>Database:</a:t>
            </a:r>
            <a:r>
              <a:rPr lang="en-ZA" dirty="0"/>
              <a:t> </a:t>
            </a:r>
            <a:r>
              <a:rPr lang="en-ZA" dirty="0" err="1"/>
              <a:t>Firestore</a:t>
            </a:r>
            <a:r>
              <a:rPr lang="en-ZA" dirty="0"/>
              <a:t> </a:t>
            </a:r>
          </a:p>
          <a:p>
            <a:r>
              <a:rPr lang="en-ZA" b="1" dirty="0"/>
              <a:t>Events Calendar:</a:t>
            </a:r>
            <a:r>
              <a:rPr lang="en-ZA" dirty="0"/>
              <a:t> Custom build</a:t>
            </a:r>
            <a:br>
              <a:rPr lang="en-ZA" dirty="0"/>
            </a:br>
            <a:endParaRPr lang="en-Z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522411" y="5373216"/>
            <a:ext cx="9144002" cy="947736"/>
          </a:xfrm>
        </p:spPr>
        <p:txBody>
          <a:bodyPr/>
          <a:lstStyle/>
          <a:p>
            <a:r>
              <a:rPr lang="en-ZA" dirty="0"/>
              <a:t>Figma </a:t>
            </a:r>
            <a:r>
              <a:rPr lang="en-ZA" dirty="0" err="1"/>
              <a:t>Mockups</a:t>
            </a:r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C8CD244-AB25-3217-082D-EE684AD2E0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61764" y="685800"/>
            <a:ext cx="3600400" cy="3913632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503BFB-A02D-7EAE-41AF-632CA62CC1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352176" y="685800"/>
            <a:ext cx="3600400" cy="3913632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C009C1C-3C9E-83CF-4EF4-EF590FC9FA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-2808" b="-2808"/>
          <a:stretch>
            <a:fillRect/>
          </a:stretch>
        </p:blipFill>
        <p:spPr>
          <a:xfrm>
            <a:off x="8442588" y="709613"/>
            <a:ext cx="3471600" cy="3913187"/>
          </a:xfrm>
        </p:spPr>
      </p:pic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 anchor="b">
            <a:normAutofit/>
          </a:bodyPr>
          <a:lstStyle/>
          <a:p>
            <a:r>
              <a:rPr lang="en-ZA" dirty="0"/>
              <a:t>Monetization &amp; Sustainability</a:t>
            </a:r>
            <a:endParaRPr lang="en-US" dirty="0"/>
          </a:p>
        </p:txBody>
      </p:sp>
      <p:pic>
        <p:nvPicPr>
          <p:cNvPr id="6" name="Content Placeholder 5" descr="A plant growing from coins&#10;&#10;AI-generated content may be incorrect.">
            <a:extLst>
              <a:ext uri="{FF2B5EF4-FFF2-40B4-BE49-F238E27FC236}">
                <a16:creationId xmlns:a16="http://schemas.microsoft.com/office/drawing/2014/main" id="{846394E8-9E29-A846-3BD0-C7D6E09107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417845"/>
            <a:ext cx="4480560" cy="2979572"/>
          </a:xfrm>
          <a:noFill/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Vendor subscription plans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Event promotions &amp; ads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Commission per order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Future: Loyalty rewards and partner deals</a:t>
            </a:r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127</TotalTime>
  <Words>449</Words>
  <Application>Microsoft Office PowerPoint</Application>
  <PresentationFormat>Custom</PresentationFormat>
  <Paragraphs>70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Food Gourmet 16x9</vt:lpstr>
      <vt:lpstr>GAULOFUSION  Connecting Local Food Businesses to Customers</vt:lpstr>
      <vt:lpstr>The Problem </vt:lpstr>
      <vt:lpstr>Our Solution: Gaulofusion</vt:lpstr>
      <vt:lpstr>Core Features</vt:lpstr>
      <vt:lpstr>User Flow – How It Works</vt:lpstr>
      <vt:lpstr>Target Audience</vt:lpstr>
      <vt:lpstr>Technology Stack </vt:lpstr>
      <vt:lpstr>Figma Mockups</vt:lpstr>
      <vt:lpstr>Monetization &amp; Sustainability</vt:lpstr>
      <vt:lpstr>Future Enhancements</vt:lpstr>
      <vt:lpstr>Thank You /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Nombulelo Martha Olifant</dc:creator>
  <cp:lastModifiedBy>Nombulelo Martha Olifant</cp:lastModifiedBy>
  <cp:revision>2</cp:revision>
  <dcterms:created xsi:type="dcterms:W3CDTF">2025-07-22T09:24:09Z</dcterms:created>
  <dcterms:modified xsi:type="dcterms:W3CDTF">2025-07-22T13:08:44Z</dcterms:modified>
</cp:coreProperties>
</file>